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notesMasterIdLst>
    <p:notesMasterId r:id="rId9"/>
  </p:notesMasterIdLst>
  <p:sldIdLst>
    <p:sldId id="256" r:id="rId2"/>
    <p:sldId id="258" r:id="rId3"/>
    <p:sldId id="291" r:id="rId4"/>
    <p:sldId id="292" r:id="rId5"/>
    <p:sldId id="293" r:id="rId6"/>
    <p:sldId id="294" r:id="rId7"/>
    <p:sldId id="274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5400"/>
    <a:srgbClr val="163D5A"/>
    <a:srgbClr val="8B37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7" d="100"/>
          <a:sy n="67" d="100"/>
        </p:scale>
        <p:origin x="75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D2F6B-4BE0-4259-95BD-03178DA1C7F5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CF029F-6902-463A-9D20-2F69B7718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420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F029F-6902-463A-9D20-2F69B7718E5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912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F029F-6902-463A-9D20-2F69B7718E5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442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F029F-6902-463A-9D20-2F69B7718E5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917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F029F-6902-463A-9D20-2F69B7718E5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019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F029F-6902-463A-9D20-2F69B7718E5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607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4DBAD-BB1B-4E0C-A911-53481D7782A3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E744-E5AE-4817-A36B-6C167489B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994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4DBAD-BB1B-4E0C-A911-53481D7782A3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E744-E5AE-4817-A36B-6C167489B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519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4DBAD-BB1B-4E0C-A911-53481D7782A3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E744-E5AE-4817-A36B-6C167489B0B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6897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4DBAD-BB1B-4E0C-A911-53481D7782A3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E744-E5AE-4817-A36B-6C167489B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734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4DBAD-BB1B-4E0C-A911-53481D7782A3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E744-E5AE-4817-A36B-6C167489B0B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8986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4DBAD-BB1B-4E0C-A911-53481D7782A3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E744-E5AE-4817-A36B-6C167489B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99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4DBAD-BB1B-4E0C-A911-53481D7782A3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E744-E5AE-4817-A36B-6C167489B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160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4DBAD-BB1B-4E0C-A911-53481D7782A3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E744-E5AE-4817-A36B-6C167489B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366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4DBAD-BB1B-4E0C-A911-53481D7782A3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E744-E5AE-4817-A36B-6C167489B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097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4DBAD-BB1B-4E0C-A911-53481D7782A3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E744-E5AE-4817-A36B-6C167489B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728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4DBAD-BB1B-4E0C-A911-53481D7782A3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E744-E5AE-4817-A36B-6C167489B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473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4DBAD-BB1B-4E0C-A911-53481D7782A3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E744-E5AE-4817-A36B-6C167489B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020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4DBAD-BB1B-4E0C-A911-53481D7782A3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E744-E5AE-4817-A36B-6C167489B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21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4DBAD-BB1B-4E0C-A911-53481D7782A3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E744-E5AE-4817-A36B-6C167489B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402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4DBAD-BB1B-4E0C-A911-53481D7782A3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E744-E5AE-4817-A36B-6C167489B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026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E744-E5AE-4817-A36B-6C167489B0B1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4DBAD-BB1B-4E0C-A911-53481D7782A3}" type="datetimeFigureOut">
              <a:rPr lang="ru-RU" smtClean="0"/>
              <a:t>16.12.2015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431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4DBAD-BB1B-4E0C-A911-53481D7782A3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1A9E744-E5AE-4817-A36B-6C167489B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402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83481" y="2567955"/>
            <a:ext cx="7766936" cy="1024466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ФАКТЫ И ЦИФРЫ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83481" y="3606710"/>
            <a:ext cx="7766936" cy="2832318"/>
          </a:xfrm>
        </p:spPr>
        <p:txBody>
          <a:bodyPr>
            <a:normAutofit/>
          </a:bodyPr>
          <a:lstStyle/>
          <a:p>
            <a:endParaRPr lang="ru-RU" sz="2800" dirty="0" smtClean="0">
              <a:solidFill>
                <a:srgbClr val="8B370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sz="2800" dirty="0" smtClean="0">
                <a:solidFill>
                  <a:srgbClr val="8B370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Комитет </a:t>
            </a:r>
            <a:r>
              <a:rPr lang="ru-RU" sz="2800" dirty="0" smtClean="0">
                <a:solidFill>
                  <a:srgbClr val="8B370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создан 2 </a:t>
            </a:r>
            <a:r>
              <a:rPr lang="ru-RU" sz="2800" dirty="0">
                <a:solidFill>
                  <a:srgbClr val="8B370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июня 2015 г. </a:t>
            </a:r>
          </a:p>
          <a:p>
            <a:r>
              <a:rPr lang="ru-RU" sz="2800" dirty="0">
                <a:solidFill>
                  <a:srgbClr val="8B370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Председатель </a:t>
            </a:r>
            <a:r>
              <a:rPr lang="ru-RU" sz="2800" dirty="0" smtClean="0">
                <a:solidFill>
                  <a:srgbClr val="8B370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Комитета – Евгений Минченко</a:t>
            </a:r>
            <a:endParaRPr lang="ru-RU" sz="2800" dirty="0">
              <a:solidFill>
                <a:srgbClr val="8B370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360" y="546734"/>
            <a:ext cx="5525288" cy="115594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62841" y="1702676"/>
            <a:ext cx="27991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457200">
              <a:spcBef>
                <a:spcPts val="1000"/>
              </a:spcBef>
              <a:buClr>
                <a:srgbClr val="7CB5E0"/>
              </a:buClr>
              <a:buSzPct val="80000"/>
            </a:pPr>
            <a:r>
              <a:rPr lang="ru-RU" sz="2800" dirty="0" err="1">
                <a:solidFill>
                  <a:srgbClr val="8B370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хэштег</a:t>
            </a:r>
            <a:r>
              <a:rPr lang="ru-RU" sz="2800" dirty="0">
                <a:solidFill>
                  <a:srgbClr val="8B370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#</a:t>
            </a:r>
            <a:r>
              <a:rPr lang="en-US" sz="2800" dirty="0" err="1">
                <a:solidFill>
                  <a:srgbClr val="8B370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politteh</a:t>
            </a:r>
            <a:endParaRPr lang="ru-RU" sz="2800" dirty="0">
              <a:solidFill>
                <a:srgbClr val="8B370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121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7286625" y="-31075"/>
            <a:ext cx="4905376" cy="68732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3770369"/>
            <a:ext cx="1198100" cy="30718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2226445"/>
            <a:ext cx="12192001" cy="463155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tint val="66000"/>
                  <a:satMod val="160000"/>
                </a:schemeClr>
              </a:gs>
              <a:gs pos="50000">
                <a:schemeClr val="accent1">
                  <a:lumMod val="50000"/>
                  <a:tint val="44500"/>
                  <a:satMod val="160000"/>
                </a:schemeClr>
              </a:gs>
              <a:gs pos="100000">
                <a:schemeClr val="accent1">
                  <a:lumMod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ручное управление 6"/>
          <p:cNvSpPr/>
          <p:nvPr/>
        </p:nvSpPr>
        <p:spPr>
          <a:xfrm>
            <a:off x="6229477" y="-11846"/>
            <a:ext cx="5962525" cy="181210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6606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6400"/>
              <a:gd name="connsiteY0" fmla="*/ 0 h 10092"/>
              <a:gd name="connsiteX1" fmla="*/ 16400 w 16400"/>
              <a:gd name="connsiteY1" fmla="*/ 92 h 10092"/>
              <a:gd name="connsiteX2" fmla="*/ 16400 w 16400"/>
              <a:gd name="connsiteY2" fmla="*/ 6698 h 10092"/>
              <a:gd name="connsiteX3" fmla="*/ 8400 w 16400"/>
              <a:gd name="connsiteY3" fmla="*/ 10092 h 10092"/>
              <a:gd name="connsiteX4" fmla="*/ 0 w 16400"/>
              <a:gd name="connsiteY4" fmla="*/ 0 h 10092"/>
              <a:gd name="connsiteX0" fmla="*/ 0 w 16400"/>
              <a:gd name="connsiteY0" fmla="*/ 0 h 8730"/>
              <a:gd name="connsiteX1" fmla="*/ 16400 w 16400"/>
              <a:gd name="connsiteY1" fmla="*/ 92 h 8730"/>
              <a:gd name="connsiteX2" fmla="*/ 16400 w 16400"/>
              <a:gd name="connsiteY2" fmla="*/ 6698 h 8730"/>
              <a:gd name="connsiteX3" fmla="*/ 3749 w 16400"/>
              <a:gd name="connsiteY3" fmla="*/ 8730 h 8730"/>
              <a:gd name="connsiteX4" fmla="*/ 0 w 16400"/>
              <a:gd name="connsiteY4" fmla="*/ 0 h 8730"/>
              <a:gd name="connsiteX0" fmla="*/ 0 w 9752"/>
              <a:gd name="connsiteY0" fmla="*/ 51 h 9895"/>
              <a:gd name="connsiteX1" fmla="*/ 9752 w 9752"/>
              <a:gd name="connsiteY1" fmla="*/ 0 h 9895"/>
              <a:gd name="connsiteX2" fmla="*/ 9752 w 9752"/>
              <a:gd name="connsiteY2" fmla="*/ 7567 h 9895"/>
              <a:gd name="connsiteX3" fmla="*/ 2038 w 9752"/>
              <a:gd name="connsiteY3" fmla="*/ 9895 h 9895"/>
              <a:gd name="connsiteX4" fmla="*/ 0 w 9752"/>
              <a:gd name="connsiteY4" fmla="*/ 51 h 9895"/>
              <a:gd name="connsiteX0" fmla="*/ 0 w 9631"/>
              <a:gd name="connsiteY0" fmla="*/ 131 h 10000"/>
              <a:gd name="connsiteX1" fmla="*/ 9631 w 9631"/>
              <a:gd name="connsiteY1" fmla="*/ 0 h 10000"/>
              <a:gd name="connsiteX2" fmla="*/ 9631 w 9631"/>
              <a:gd name="connsiteY2" fmla="*/ 7647 h 10000"/>
              <a:gd name="connsiteX3" fmla="*/ 1721 w 9631"/>
              <a:gd name="connsiteY3" fmla="*/ 10000 h 10000"/>
              <a:gd name="connsiteX4" fmla="*/ 0 w 9631"/>
              <a:gd name="connsiteY4" fmla="*/ 13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31" h="10000">
                <a:moveTo>
                  <a:pt x="0" y="131"/>
                </a:moveTo>
                <a:lnTo>
                  <a:pt x="9631" y="0"/>
                </a:lnTo>
                <a:lnTo>
                  <a:pt x="9631" y="7647"/>
                </a:lnTo>
                <a:lnTo>
                  <a:pt x="1721" y="10000"/>
                </a:lnTo>
                <a:lnTo>
                  <a:pt x="0" y="131"/>
                </a:lnTo>
                <a:close/>
              </a:path>
            </a:pathLst>
          </a:custGeom>
          <a:solidFill>
            <a:srgbClr val="163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6615123" y="414338"/>
            <a:ext cx="5272087" cy="8789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ФАКТЫ И </a:t>
            </a:r>
            <a:r>
              <a:rPr lang="ru-RU" sz="3600" dirty="0" smtClean="0"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ЦИФРЫ 2015</a:t>
            </a:r>
            <a:endParaRPr lang="ru-RU" sz="3600" dirty="0">
              <a:solidFill>
                <a:schemeClr val="bg1"/>
              </a:solidFill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6" name="Рисунок 1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1" y="303846"/>
            <a:ext cx="4187190" cy="88201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7661" y="2328938"/>
            <a:ext cx="64112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u="sng" dirty="0" smtClean="0">
                <a:latin typeface="Calibri" panose="020F0502020204030204" pitchFamily="34" charset="0"/>
              </a:rPr>
              <a:t>2 </a:t>
            </a:r>
            <a:r>
              <a:rPr lang="ru-RU" sz="2200" b="1" u="sng" dirty="0">
                <a:latin typeface="Calibri" panose="020F0502020204030204" pitchFamily="34" charset="0"/>
              </a:rPr>
              <a:t>июня 2015 </a:t>
            </a:r>
            <a:r>
              <a:rPr lang="ru-RU" sz="2200" dirty="0">
                <a:latin typeface="Calibri" panose="020F0502020204030204" pitchFamily="34" charset="0"/>
              </a:rPr>
              <a:t>создан комитет по </a:t>
            </a:r>
            <a:r>
              <a:rPr lang="ru-RU" sz="2200" dirty="0" err="1">
                <a:latin typeface="Calibri" panose="020F0502020204030204" pitchFamily="34" charset="0"/>
              </a:rPr>
              <a:t>политтехнологиям</a:t>
            </a:r>
            <a:r>
              <a:rPr lang="ru-RU" sz="2200" dirty="0">
                <a:latin typeface="Calibri" panose="020F0502020204030204" pitchFamily="34" charset="0"/>
              </a:rPr>
              <a:t> РАСО </a:t>
            </a:r>
          </a:p>
          <a:p>
            <a:endParaRPr lang="ru-RU" sz="2200" dirty="0">
              <a:latin typeface="Calibri" panose="020F0502020204030204" pitchFamily="34" charset="0"/>
            </a:endParaRPr>
          </a:p>
          <a:p>
            <a:r>
              <a:rPr lang="ru-RU" sz="2200" dirty="0">
                <a:latin typeface="Calibri" panose="020F0502020204030204" pitchFamily="34" charset="0"/>
              </a:rPr>
              <a:t>Более </a:t>
            </a:r>
            <a:r>
              <a:rPr lang="ru-RU" sz="2200" b="1" u="sng" dirty="0">
                <a:latin typeface="Calibri" panose="020F0502020204030204" pitchFamily="34" charset="0"/>
              </a:rPr>
              <a:t>70 членов </a:t>
            </a:r>
          </a:p>
          <a:p>
            <a:endParaRPr lang="ru-RU" sz="2200" dirty="0">
              <a:latin typeface="Calibri" panose="020F0502020204030204" pitchFamily="34" charset="0"/>
            </a:endParaRPr>
          </a:p>
          <a:p>
            <a:r>
              <a:rPr lang="ru-RU" sz="2200" b="1" u="sng" dirty="0">
                <a:latin typeface="Calibri" panose="020F0502020204030204" pitchFamily="34" charset="0"/>
              </a:rPr>
              <a:t>2 почетных члена </a:t>
            </a:r>
            <a:r>
              <a:rPr lang="ru-RU" sz="2200" dirty="0">
                <a:latin typeface="Calibri" panose="020F0502020204030204" pitchFamily="34" charset="0"/>
              </a:rPr>
              <a:t>комитета – Александр Юрьев и  Евгений Сучков</a:t>
            </a:r>
          </a:p>
          <a:p>
            <a:endParaRPr lang="ru-RU" sz="2200" dirty="0">
              <a:latin typeface="Calibri" panose="020F0502020204030204" pitchFamily="34" charset="0"/>
            </a:endParaRPr>
          </a:p>
          <a:p>
            <a:r>
              <a:rPr lang="ru-RU" sz="2200" b="1" u="sng" dirty="0">
                <a:latin typeface="Calibri" panose="020F0502020204030204" pitchFamily="34" charset="0"/>
              </a:rPr>
              <a:t>125 участников </a:t>
            </a:r>
            <a:r>
              <a:rPr lang="ru-RU" sz="2200" dirty="0">
                <a:latin typeface="Calibri" panose="020F0502020204030204" pitchFamily="34" charset="0"/>
              </a:rPr>
              <a:t>в закрытой группе комитета в </a:t>
            </a:r>
            <a:r>
              <a:rPr lang="ru-RU" sz="2200" dirty="0" err="1">
                <a:latin typeface="Calibri" panose="020F0502020204030204" pitchFamily="34" charset="0"/>
              </a:rPr>
              <a:t>Facebook</a:t>
            </a:r>
            <a:endParaRPr lang="ru-RU" sz="2200" dirty="0">
              <a:latin typeface="Calibri" panose="020F0502020204030204" pitchFamily="34" charset="0"/>
            </a:endParaRPr>
          </a:p>
          <a:p>
            <a:endParaRPr lang="ru-RU" sz="2200" dirty="0">
              <a:latin typeface="Calibri" panose="020F0502020204030204" pitchFamily="34" charset="0"/>
            </a:endParaRPr>
          </a:p>
          <a:p>
            <a:r>
              <a:rPr lang="ru-RU" sz="2200" b="1" u="sng" dirty="0">
                <a:latin typeface="Calibri" panose="020F0502020204030204" pitchFamily="34" charset="0"/>
              </a:rPr>
              <a:t>224 заявки </a:t>
            </a:r>
            <a:r>
              <a:rPr lang="ru-RU" sz="2200" dirty="0">
                <a:latin typeface="Calibri" panose="020F0502020204030204" pitchFamily="34" charset="0"/>
              </a:rPr>
              <a:t>- на рассмотрении</a:t>
            </a:r>
            <a:endParaRPr lang="ru-RU" sz="2200" dirty="0">
              <a:latin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8950" y="2235470"/>
            <a:ext cx="3490913" cy="46178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8741" y="4372237"/>
            <a:ext cx="3293259" cy="246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73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7286625" y="-31075"/>
            <a:ext cx="4905376" cy="68732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3770369"/>
            <a:ext cx="1198100" cy="30718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2226445"/>
            <a:ext cx="12192001" cy="463155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tint val="66000"/>
                  <a:satMod val="160000"/>
                </a:schemeClr>
              </a:gs>
              <a:gs pos="50000">
                <a:schemeClr val="accent1">
                  <a:lumMod val="50000"/>
                  <a:tint val="44500"/>
                  <a:satMod val="160000"/>
                </a:schemeClr>
              </a:gs>
              <a:gs pos="100000">
                <a:schemeClr val="accent1">
                  <a:lumMod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ручное управление 6"/>
          <p:cNvSpPr/>
          <p:nvPr/>
        </p:nvSpPr>
        <p:spPr>
          <a:xfrm>
            <a:off x="6229477" y="-11846"/>
            <a:ext cx="5962525" cy="181210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6606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6400"/>
              <a:gd name="connsiteY0" fmla="*/ 0 h 10092"/>
              <a:gd name="connsiteX1" fmla="*/ 16400 w 16400"/>
              <a:gd name="connsiteY1" fmla="*/ 92 h 10092"/>
              <a:gd name="connsiteX2" fmla="*/ 16400 w 16400"/>
              <a:gd name="connsiteY2" fmla="*/ 6698 h 10092"/>
              <a:gd name="connsiteX3" fmla="*/ 8400 w 16400"/>
              <a:gd name="connsiteY3" fmla="*/ 10092 h 10092"/>
              <a:gd name="connsiteX4" fmla="*/ 0 w 16400"/>
              <a:gd name="connsiteY4" fmla="*/ 0 h 10092"/>
              <a:gd name="connsiteX0" fmla="*/ 0 w 16400"/>
              <a:gd name="connsiteY0" fmla="*/ 0 h 8730"/>
              <a:gd name="connsiteX1" fmla="*/ 16400 w 16400"/>
              <a:gd name="connsiteY1" fmla="*/ 92 h 8730"/>
              <a:gd name="connsiteX2" fmla="*/ 16400 w 16400"/>
              <a:gd name="connsiteY2" fmla="*/ 6698 h 8730"/>
              <a:gd name="connsiteX3" fmla="*/ 3749 w 16400"/>
              <a:gd name="connsiteY3" fmla="*/ 8730 h 8730"/>
              <a:gd name="connsiteX4" fmla="*/ 0 w 16400"/>
              <a:gd name="connsiteY4" fmla="*/ 0 h 8730"/>
              <a:gd name="connsiteX0" fmla="*/ 0 w 9752"/>
              <a:gd name="connsiteY0" fmla="*/ 51 h 9895"/>
              <a:gd name="connsiteX1" fmla="*/ 9752 w 9752"/>
              <a:gd name="connsiteY1" fmla="*/ 0 h 9895"/>
              <a:gd name="connsiteX2" fmla="*/ 9752 w 9752"/>
              <a:gd name="connsiteY2" fmla="*/ 7567 h 9895"/>
              <a:gd name="connsiteX3" fmla="*/ 2038 w 9752"/>
              <a:gd name="connsiteY3" fmla="*/ 9895 h 9895"/>
              <a:gd name="connsiteX4" fmla="*/ 0 w 9752"/>
              <a:gd name="connsiteY4" fmla="*/ 51 h 9895"/>
              <a:gd name="connsiteX0" fmla="*/ 0 w 9631"/>
              <a:gd name="connsiteY0" fmla="*/ 131 h 10000"/>
              <a:gd name="connsiteX1" fmla="*/ 9631 w 9631"/>
              <a:gd name="connsiteY1" fmla="*/ 0 h 10000"/>
              <a:gd name="connsiteX2" fmla="*/ 9631 w 9631"/>
              <a:gd name="connsiteY2" fmla="*/ 7647 h 10000"/>
              <a:gd name="connsiteX3" fmla="*/ 1721 w 9631"/>
              <a:gd name="connsiteY3" fmla="*/ 10000 h 10000"/>
              <a:gd name="connsiteX4" fmla="*/ 0 w 9631"/>
              <a:gd name="connsiteY4" fmla="*/ 13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31" h="10000">
                <a:moveTo>
                  <a:pt x="0" y="131"/>
                </a:moveTo>
                <a:lnTo>
                  <a:pt x="9631" y="0"/>
                </a:lnTo>
                <a:lnTo>
                  <a:pt x="9631" y="7647"/>
                </a:lnTo>
                <a:lnTo>
                  <a:pt x="1721" y="10000"/>
                </a:lnTo>
                <a:lnTo>
                  <a:pt x="0" y="131"/>
                </a:lnTo>
                <a:close/>
              </a:path>
            </a:pathLst>
          </a:custGeom>
          <a:solidFill>
            <a:srgbClr val="163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6615123" y="414338"/>
            <a:ext cx="5272087" cy="8789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ФАКТЫ И </a:t>
            </a:r>
            <a:r>
              <a:rPr lang="ru-RU" sz="3600" dirty="0" smtClean="0"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ЦИФРЫ 2015</a:t>
            </a:r>
            <a:endParaRPr lang="ru-RU" sz="3600" dirty="0">
              <a:solidFill>
                <a:schemeClr val="bg1"/>
              </a:solidFill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6" name="Рисунок 1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1" y="303846"/>
            <a:ext cx="4187190" cy="88201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0025" y="2457524"/>
            <a:ext cx="6415098" cy="3291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1" u="sng" dirty="0">
                <a:latin typeface="Calibri" panose="020F0502020204030204" pitchFamily="34" charset="0"/>
              </a:rPr>
              <a:t>15 мероприятий провел комитет с июня по декабрь </a:t>
            </a:r>
            <a:r>
              <a:rPr lang="ru-RU" sz="2000" b="1" u="sng" dirty="0" smtClean="0">
                <a:latin typeface="Calibri" panose="020F0502020204030204" pitchFamily="34" charset="0"/>
              </a:rPr>
              <a:t>2015:</a:t>
            </a:r>
          </a:p>
          <a:p>
            <a:pPr>
              <a:lnSpc>
                <a:spcPct val="90000"/>
              </a:lnSpc>
            </a:pPr>
            <a:endParaRPr lang="ru-RU" sz="2000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90000"/>
              </a:lnSpc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900" dirty="0">
                <a:latin typeface="Calibri" panose="020F0502020204030204" pitchFamily="34" charset="0"/>
              </a:rPr>
              <a:t>16.06 </a:t>
            </a:r>
            <a:r>
              <a:rPr lang="ru-RU" sz="1900" dirty="0">
                <a:latin typeface="Calibri" panose="020F0502020204030204" pitchFamily="34" charset="0"/>
              </a:rPr>
              <a:t>–  круглый стол  (совместно с Фондом ИСЭПИ) – выборы во Франции, Великобритании, Польше, США</a:t>
            </a:r>
            <a:r>
              <a:rPr lang="ru-RU" sz="1900" dirty="0">
                <a:latin typeface="Calibri" panose="020F0502020204030204" pitchFamily="34" charset="0"/>
              </a:rPr>
              <a:t>;</a:t>
            </a:r>
          </a:p>
          <a:p>
            <a:pPr marL="342900" indent="-342900">
              <a:lnSpc>
                <a:spcPct val="90000"/>
              </a:lnSpc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ru-RU" sz="1900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90000"/>
              </a:lnSpc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900" dirty="0">
                <a:latin typeface="Calibri" panose="020F0502020204030204" pitchFamily="34" charset="0"/>
              </a:rPr>
              <a:t>30.06  </a:t>
            </a:r>
            <a:r>
              <a:rPr lang="ru-RU" sz="1900" dirty="0">
                <a:latin typeface="Calibri" panose="020F0502020204030204" pitchFamily="34" charset="0"/>
              </a:rPr>
              <a:t>-  организационное заседание комитета, обсуждение предвыборных технологий в США, ЕС и Великобритании  (совместно с Фондом ИСЭПИ);</a:t>
            </a:r>
          </a:p>
          <a:p>
            <a:pPr marL="342900" indent="-342900">
              <a:lnSpc>
                <a:spcPct val="90000"/>
              </a:lnSpc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ru-RU" sz="1900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90000"/>
              </a:lnSpc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900" dirty="0">
                <a:latin typeface="Calibri" panose="020F0502020204030204" pitchFamily="34" charset="0"/>
              </a:rPr>
              <a:t>Июль</a:t>
            </a:r>
            <a:r>
              <a:rPr lang="ru-RU" sz="1900" dirty="0">
                <a:latin typeface="Calibri" panose="020F0502020204030204" pitchFamily="34" charset="0"/>
              </a:rPr>
              <a:t>. Серия мероприятий с участием ведущих </a:t>
            </a:r>
            <a:r>
              <a:rPr lang="ru-RU" sz="1900" dirty="0" err="1">
                <a:latin typeface="Calibri" panose="020F0502020204030204" pitchFamily="34" charset="0"/>
              </a:rPr>
              <a:t>политконсультантов</a:t>
            </a:r>
            <a:r>
              <a:rPr lang="ru-RU" sz="1900" dirty="0">
                <a:latin typeface="Calibri" panose="020F0502020204030204" pitchFamily="34" charset="0"/>
              </a:rPr>
              <a:t> Бразилии и Мексики - круглый </a:t>
            </a:r>
            <a:r>
              <a:rPr lang="ru-RU" sz="1900" dirty="0" smtClean="0">
                <a:latin typeface="Calibri" panose="020F0502020204030204" pitchFamily="34" charset="0"/>
              </a:rPr>
              <a:t>стол;</a:t>
            </a:r>
            <a:endParaRPr lang="ru-RU" sz="1900" dirty="0">
              <a:latin typeface="Calibri" panose="020F050202020403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/>
          <a:srcRect t="3353" b="787"/>
          <a:stretch/>
        </p:blipFill>
        <p:spPr>
          <a:xfrm>
            <a:off x="6953017" y="2226444"/>
            <a:ext cx="5238983" cy="463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7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7286625" y="-31075"/>
            <a:ext cx="4905376" cy="68732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3770369"/>
            <a:ext cx="1198100" cy="30718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2100329"/>
            <a:ext cx="12192001" cy="475767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tint val="66000"/>
                  <a:satMod val="160000"/>
                </a:schemeClr>
              </a:gs>
              <a:gs pos="50000">
                <a:schemeClr val="accent1">
                  <a:lumMod val="50000"/>
                  <a:tint val="44500"/>
                  <a:satMod val="160000"/>
                </a:schemeClr>
              </a:gs>
              <a:gs pos="100000">
                <a:schemeClr val="accent1">
                  <a:lumMod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ручное управление 6"/>
          <p:cNvSpPr/>
          <p:nvPr/>
        </p:nvSpPr>
        <p:spPr>
          <a:xfrm>
            <a:off x="6229477" y="-11846"/>
            <a:ext cx="5962525" cy="181210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6606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6400"/>
              <a:gd name="connsiteY0" fmla="*/ 0 h 10092"/>
              <a:gd name="connsiteX1" fmla="*/ 16400 w 16400"/>
              <a:gd name="connsiteY1" fmla="*/ 92 h 10092"/>
              <a:gd name="connsiteX2" fmla="*/ 16400 w 16400"/>
              <a:gd name="connsiteY2" fmla="*/ 6698 h 10092"/>
              <a:gd name="connsiteX3" fmla="*/ 8400 w 16400"/>
              <a:gd name="connsiteY3" fmla="*/ 10092 h 10092"/>
              <a:gd name="connsiteX4" fmla="*/ 0 w 16400"/>
              <a:gd name="connsiteY4" fmla="*/ 0 h 10092"/>
              <a:gd name="connsiteX0" fmla="*/ 0 w 16400"/>
              <a:gd name="connsiteY0" fmla="*/ 0 h 8730"/>
              <a:gd name="connsiteX1" fmla="*/ 16400 w 16400"/>
              <a:gd name="connsiteY1" fmla="*/ 92 h 8730"/>
              <a:gd name="connsiteX2" fmla="*/ 16400 w 16400"/>
              <a:gd name="connsiteY2" fmla="*/ 6698 h 8730"/>
              <a:gd name="connsiteX3" fmla="*/ 3749 w 16400"/>
              <a:gd name="connsiteY3" fmla="*/ 8730 h 8730"/>
              <a:gd name="connsiteX4" fmla="*/ 0 w 16400"/>
              <a:gd name="connsiteY4" fmla="*/ 0 h 8730"/>
              <a:gd name="connsiteX0" fmla="*/ 0 w 9752"/>
              <a:gd name="connsiteY0" fmla="*/ 51 h 9895"/>
              <a:gd name="connsiteX1" fmla="*/ 9752 w 9752"/>
              <a:gd name="connsiteY1" fmla="*/ 0 h 9895"/>
              <a:gd name="connsiteX2" fmla="*/ 9752 w 9752"/>
              <a:gd name="connsiteY2" fmla="*/ 7567 h 9895"/>
              <a:gd name="connsiteX3" fmla="*/ 2038 w 9752"/>
              <a:gd name="connsiteY3" fmla="*/ 9895 h 9895"/>
              <a:gd name="connsiteX4" fmla="*/ 0 w 9752"/>
              <a:gd name="connsiteY4" fmla="*/ 51 h 9895"/>
              <a:gd name="connsiteX0" fmla="*/ 0 w 9631"/>
              <a:gd name="connsiteY0" fmla="*/ 131 h 10000"/>
              <a:gd name="connsiteX1" fmla="*/ 9631 w 9631"/>
              <a:gd name="connsiteY1" fmla="*/ 0 h 10000"/>
              <a:gd name="connsiteX2" fmla="*/ 9631 w 9631"/>
              <a:gd name="connsiteY2" fmla="*/ 7647 h 10000"/>
              <a:gd name="connsiteX3" fmla="*/ 1721 w 9631"/>
              <a:gd name="connsiteY3" fmla="*/ 10000 h 10000"/>
              <a:gd name="connsiteX4" fmla="*/ 0 w 9631"/>
              <a:gd name="connsiteY4" fmla="*/ 13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31" h="10000">
                <a:moveTo>
                  <a:pt x="0" y="131"/>
                </a:moveTo>
                <a:lnTo>
                  <a:pt x="9631" y="0"/>
                </a:lnTo>
                <a:lnTo>
                  <a:pt x="9631" y="7647"/>
                </a:lnTo>
                <a:lnTo>
                  <a:pt x="1721" y="10000"/>
                </a:lnTo>
                <a:lnTo>
                  <a:pt x="0" y="131"/>
                </a:lnTo>
                <a:close/>
              </a:path>
            </a:pathLst>
          </a:custGeom>
          <a:solidFill>
            <a:srgbClr val="163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6615123" y="414338"/>
            <a:ext cx="5272087" cy="8789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ФАКТЫ И </a:t>
            </a:r>
            <a:r>
              <a:rPr lang="ru-RU" sz="3600" dirty="0" smtClean="0"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ЦИФРЫ 2015</a:t>
            </a:r>
            <a:endParaRPr lang="ru-RU" sz="3600" dirty="0">
              <a:solidFill>
                <a:schemeClr val="bg1"/>
              </a:solidFill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6" name="Рисунок 1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1" y="303846"/>
            <a:ext cx="4187190" cy="88201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7163" y="2100328"/>
            <a:ext cx="645796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900" dirty="0" smtClean="0">
                <a:latin typeface="Calibri" panose="020F0502020204030204" pitchFamily="34" charset="0"/>
              </a:rPr>
              <a:t>публичная </a:t>
            </a:r>
            <a:r>
              <a:rPr lang="ru-RU" sz="1900" dirty="0">
                <a:latin typeface="Calibri" panose="020F0502020204030204" pitchFamily="34" charset="0"/>
              </a:rPr>
              <a:t>лекция в Российской Академии Наук, 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900" dirty="0" smtClean="0">
                <a:latin typeface="Calibri" panose="020F0502020204030204" pitchFamily="34" charset="0"/>
              </a:rPr>
              <a:t>дискуссия </a:t>
            </a:r>
            <a:r>
              <a:rPr lang="ru-RU" sz="1900" dirty="0">
                <a:latin typeface="Calibri" panose="020F0502020204030204" pitchFamily="34" charset="0"/>
              </a:rPr>
              <a:t>с членами комитета, 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900" dirty="0" smtClean="0">
                <a:latin typeface="Calibri" panose="020F0502020204030204" pitchFamily="34" charset="0"/>
              </a:rPr>
              <a:t>встреча </a:t>
            </a:r>
            <a:r>
              <a:rPr lang="ru-RU" sz="1900" dirty="0">
                <a:latin typeface="Calibri" panose="020F0502020204030204" pitchFamily="34" charset="0"/>
              </a:rPr>
              <a:t>с сотрудниками Евразийской комиссии;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900" dirty="0" smtClean="0">
                <a:latin typeface="Calibri" panose="020F0502020204030204" pitchFamily="34" charset="0"/>
              </a:rPr>
              <a:t>28.07 </a:t>
            </a:r>
            <a:r>
              <a:rPr lang="ru-RU" sz="1900" dirty="0">
                <a:latin typeface="Calibri" panose="020F0502020204030204" pitchFamily="34" charset="0"/>
              </a:rPr>
              <a:t>-  презентация Комитета в рамках празднования Дня PR-специалиста; 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900" dirty="0" smtClean="0">
                <a:latin typeface="Calibri" panose="020F0502020204030204" pitchFamily="34" charset="0"/>
              </a:rPr>
              <a:t>август </a:t>
            </a:r>
            <a:r>
              <a:rPr lang="ru-RU" sz="1900" dirty="0">
                <a:latin typeface="Calibri" panose="020F0502020204030204" pitchFamily="34" charset="0"/>
              </a:rPr>
              <a:t>– подготовлен доклад о предвыборном софте;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900" dirty="0" smtClean="0">
                <a:latin typeface="Calibri" panose="020F0502020204030204" pitchFamily="34" charset="0"/>
              </a:rPr>
              <a:t>17.08 </a:t>
            </a:r>
            <a:r>
              <a:rPr lang="ru-RU" sz="1900" dirty="0">
                <a:latin typeface="Calibri" panose="020F0502020204030204" pitchFamily="34" charset="0"/>
              </a:rPr>
              <a:t>– обсуждение образовательных стандартов, программ обучения, программ повышения квалификации узких специалистов;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900" dirty="0" smtClean="0">
                <a:latin typeface="Calibri" panose="020F0502020204030204" pitchFamily="34" charset="0"/>
              </a:rPr>
              <a:t>14.09 </a:t>
            </a:r>
            <a:r>
              <a:rPr lang="ru-RU" sz="1900" dirty="0">
                <a:latin typeface="Calibri" panose="020F0502020204030204" pitchFamily="34" charset="0"/>
              </a:rPr>
              <a:t>– публикация Меморандума по итогам региональных выборов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900" dirty="0" smtClean="0">
                <a:latin typeface="Calibri" panose="020F0502020204030204" pitchFamily="34" charset="0"/>
              </a:rPr>
              <a:t>15.09 </a:t>
            </a:r>
            <a:r>
              <a:rPr lang="ru-RU" sz="1900" dirty="0">
                <a:latin typeface="Calibri" panose="020F0502020204030204" pitchFamily="34" charset="0"/>
              </a:rPr>
              <a:t>- выступление  Е. Минченко на пленарном заседании Общественной палаты с презентацией Меморандума Комитета по итогам выборов;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900" dirty="0">
                <a:latin typeface="Calibri" panose="020F0502020204030204" pitchFamily="34" charset="0"/>
              </a:rPr>
              <a:t> </a:t>
            </a:r>
            <a:r>
              <a:rPr lang="ru-RU" sz="1900" dirty="0" smtClean="0">
                <a:latin typeface="Calibri" panose="020F0502020204030204" pitchFamily="34" charset="0"/>
              </a:rPr>
              <a:t>1.10  </a:t>
            </a:r>
            <a:r>
              <a:rPr lang="ru-RU" sz="1900" dirty="0">
                <a:latin typeface="Calibri" panose="020F0502020204030204" pitchFamily="34" charset="0"/>
              </a:rPr>
              <a:t>– закрытое заседание, посвященное анализу итогов единого дня голосования в России;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r="9633"/>
          <a:stretch/>
        </p:blipFill>
        <p:spPr>
          <a:xfrm>
            <a:off x="6630571" y="2100328"/>
            <a:ext cx="5561430" cy="475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73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7286625" y="-31075"/>
            <a:ext cx="4905376" cy="68732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3770369"/>
            <a:ext cx="1198100" cy="30718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2226445"/>
            <a:ext cx="12192001" cy="463155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tint val="66000"/>
                  <a:satMod val="160000"/>
                </a:schemeClr>
              </a:gs>
              <a:gs pos="50000">
                <a:schemeClr val="accent1">
                  <a:lumMod val="50000"/>
                  <a:tint val="44500"/>
                  <a:satMod val="160000"/>
                </a:schemeClr>
              </a:gs>
              <a:gs pos="100000">
                <a:schemeClr val="accent1">
                  <a:lumMod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ручное управление 6"/>
          <p:cNvSpPr/>
          <p:nvPr/>
        </p:nvSpPr>
        <p:spPr>
          <a:xfrm>
            <a:off x="6229477" y="-11846"/>
            <a:ext cx="5962525" cy="181210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6606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6400"/>
              <a:gd name="connsiteY0" fmla="*/ 0 h 10092"/>
              <a:gd name="connsiteX1" fmla="*/ 16400 w 16400"/>
              <a:gd name="connsiteY1" fmla="*/ 92 h 10092"/>
              <a:gd name="connsiteX2" fmla="*/ 16400 w 16400"/>
              <a:gd name="connsiteY2" fmla="*/ 6698 h 10092"/>
              <a:gd name="connsiteX3" fmla="*/ 8400 w 16400"/>
              <a:gd name="connsiteY3" fmla="*/ 10092 h 10092"/>
              <a:gd name="connsiteX4" fmla="*/ 0 w 16400"/>
              <a:gd name="connsiteY4" fmla="*/ 0 h 10092"/>
              <a:gd name="connsiteX0" fmla="*/ 0 w 16400"/>
              <a:gd name="connsiteY0" fmla="*/ 0 h 8730"/>
              <a:gd name="connsiteX1" fmla="*/ 16400 w 16400"/>
              <a:gd name="connsiteY1" fmla="*/ 92 h 8730"/>
              <a:gd name="connsiteX2" fmla="*/ 16400 w 16400"/>
              <a:gd name="connsiteY2" fmla="*/ 6698 h 8730"/>
              <a:gd name="connsiteX3" fmla="*/ 3749 w 16400"/>
              <a:gd name="connsiteY3" fmla="*/ 8730 h 8730"/>
              <a:gd name="connsiteX4" fmla="*/ 0 w 16400"/>
              <a:gd name="connsiteY4" fmla="*/ 0 h 8730"/>
              <a:gd name="connsiteX0" fmla="*/ 0 w 9752"/>
              <a:gd name="connsiteY0" fmla="*/ 51 h 9895"/>
              <a:gd name="connsiteX1" fmla="*/ 9752 w 9752"/>
              <a:gd name="connsiteY1" fmla="*/ 0 h 9895"/>
              <a:gd name="connsiteX2" fmla="*/ 9752 w 9752"/>
              <a:gd name="connsiteY2" fmla="*/ 7567 h 9895"/>
              <a:gd name="connsiteX3" fmla="*/ 2038 w 9752"/>
              <a:gd name="connsiteY3" fmla="*/ 9895 h 9895"/>
              <a:gd name="connsiteX4" fmla="*/ 0 w 9752"/>
              <a:gd name="connsiteY4" fmla="*/ 51 h 9895"/>
              <a:gd name="connsiteX0" fmla="*/ 0 w 9631"/>
              <a:gd name="connsiteY0" fmla="*/ 131 h 10000"/>
              <a:gd name="connsiteX1" fmla="*/ 9631 w 9631"/>
              <a:gd name="connsiteY1" fmla="*/ 0 h 10000"/>
              <a:gd name="connsiteX2" fmla="*/ 9631 w 9631"/>
              <a:gd name="connsiteY2" fmla="*/ 7647 h 10000"/>
              <a:gd name="connsiteX3" fmla="*/ 1721 w 9631"/>
              <a:gd name="connsiteY3" fmla="*/ 10000 h 10000"/>
              <a:gd name="connsiteX4" fmla="*/ 0 w 9631"/>
              <a:gd name="connsiteY4" fmla="*/ 13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31" h="10000">
                <a:moveTo>
                  <a:pt x="0" y="131"/>
                </a:moveTo>
                <a:lnTo>
                  <a:pt x="9631" y="0"/>
                </a:lnTo>
                <a:lnTo>
                  <a:pt x="9631" y="7647"/>
                </a:lnTo>
                <a:lnTo>
                  <a:pt x="1721" y="10000"/>
                </a:lnTo>
                <a:lnTo>
                  <a:pt x="0" y="131"/>
                </a:lnTo>
                <a:close/>
              </a:path>
            </a:pathLst>
          </a:custGeom>
          <a:solidFill>
            <a:srgbClr val="163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6615123" y="414338"/>
            <a:ext cx="5272087" cy="8789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ФАКТЫ И </a:t>
            </a:r>
            <a:r>
              <a:rPr lang="ru-RU" sz="3600" dirty="0" smtClean="0"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ЦИФРЫ 2015</a:t>
            </a:r>
            <a:endParaRPr lang="ru-RU" sz="3600" dirty="0">
              <a:solidFill>
                <a:schemeClr val="bg1"/>
              </a:solidFill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6" name="Рисунок 1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1" y="303846"/>
            <a:ext cx="4187190" cy="88201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5738" y="2802982"/>
            <a:ext cx="6200775" cy="3540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900" dirty="0" smtClean="0">
                <a:latin typeface="Calibri" panose="020F0502020204030204" pitchFamily="34" charset="0"/>
              </a:rPr>
              <a:t>ноябрь </a:t>
            </a:r>
            <a:r>
              <a:rPr lang="ru-RU" sz="1900" dirty="0">
                <a:latin typeface="Calibri" panose="020F0502020204030204" pitchFamily="34" charset="0"/>
              </a:rPr>
              <a:t>2015  – участие в работе конференции IAPC (Мехико);</a:t>
            </a:r>
          </a:p>
          <a:p>
            <a:pPr marL="342900" indent="-342900">
              <a:lnSpc>
                <a:spcPct val="90000"/>
              </a:lnSpc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900" dirty="0" smtClean="0">
                <a:latin typeface="Calibri" panose="020F0502020204030204" pitchFamily="34" charset="0"/>
              </a:rPr>
              <a:t>26.11 </a:t>
            </a:r>
            <a:r>
              <a:rPr lang="ru-RU" sz="1900" dirty="0">
                <a:latin typeface="Calibri" panose="020F0502020204030204" pitchFamily="34" charset="0"/>
              </a:rPr>
              <a:t>-  закрытое заседание, посвященное выборам в Португалии и Польше;</a:t>
            </a:r>
          </a:p>
          <a:p>
            <a:pPr marL="342900" indent="-342900">
              <a:lnSpc>
                <a:spcPct val="90000"/>
              </a:lnSpc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900" dirty="0" smtClean="0">
                <a:latin typeface="Calibri" panose="020F0502020204030204" pitchFamily="34" charset="0"/>
              </a:rPr>
              <a:t>подготовлена </a:t>
            </a:r>
            <a:r>
              <a:rPr lang="ru-RU" sz="1900" dirty="0">
                <a:latin typeface="Calibri" panose="020F0502020204030204" pitchFamily="34" charset="0"/>
              </a:rPr>
              <a:t>к изданию книга «Как выигрывают выборы в США, </a:t>
            </a:r>
            <a:r>
              <a:rPr lang="ru-RU" sz="1900" dirty="0">
                <a:latin typeface="Calibri" panose="020F0502020204030204" pitchFamily="34" charset="0"/>
              </a:rPr>
              <a:t>Евросоюзе и Великобритании»;</a:t>
            </a:r>
          </a:p>
          <a:p>
            <a:pPr marL="342900" indent="-342900">
              <a:lnSpc>
                <a:spcPct val="90000"/>
              </a:lnSpc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900" dirty="0">
                <a:latin typeface="Calibri" panose="020F0502020204030204" pitchFamily="34" charset="0"/>
              </a:rPr>
              <a:t>01.12 </a:t>
            </a:r>
            <a:r>
              <a:rPr lang="ru-RU" sz="1900" dirty="0">
                <a:latin typeface="Calibri" panose="020F0502020204030204" pitchFamily="34" charset="0"/>
              </a:rPr>
              <a:t>– закрытое заседание «Выборы в США по гамбургскому счету: стратегии, деньги, технологии»;</a:t>
            </a:r>
          </a:p>
          <a:p>
            <a:pPr marL="342900" indent="-342900">
              <a:lnSpc>
                <a:spcPct val="90000"/>
              </a:lnSpc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900" dirty="0">
                <a:latin typeface="Calibri" panose="020F0502020204030204" pitchFamily="34" charset="0"/>
              </a:rPr>
              <a:t>02.12 </a:t>
            </a:r>
            <a:r>
              <a:rPr lang="ru-RU" sz="1900" dirty="0">
                <a:latin typeface="Calibri" panose="020F0502020204030204" pitchFamily="34" charset="0"/>
              </a:rPr>
              <a:t>- круглый стол (совместно с фондом ИСЭПИ) на тему «Год до выборов президента США: анализ и прогнозы</a:t>
            </a:r>
            <a:r>
              <a:rPr lang="ru-RU" sz="1900" dirty="0">
                <a:latin typeface="Calibri" panose="020F0502020204030204" pitchFamily="34" charset="0"/>
              </a:rPr>
              <a:t>»;</a:t>
            </a:r>
          </a:p>
          <a:p>
            <a:pPr marL="342900" indent="-342900">
              <a:lnSpc>
                <a:spcPct val="90000"/>
              </a:lnSpc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900" dirty="0" smtClean="0">
                <a:latin typeface="Calibri" panose="020F0502020204030204" pitchFamily="34" charset="0"/>
              </a:rPr>
              <a:t>16.12 </a:t>
            </a:r>
            <a:r>
              <a:rPr lang="ru-RU" sz="1900" dirty="0">
                <a:latin typeface="Calibri" panose="020F0502020204030204" pitchFamily="34" charset="0"/>
              </a:rPr>
              <a:t>-  подведение итогов работы комитета на полях Дней PR.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t="19787" b="21008"/>
          <a:stretch/>
        </p:blipFill>
        <p:spPr>
          <a:xfrm>
            <a:off x="6314566" y="2226445"/>
            <a:ext cx="5877436" cy="463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85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7286625" y="-31075"/>
            <a:ext cx="4905376" cy="68732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3770369"/>
            <a:ext cx="1198100" cy="30718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2057401"/>
            <a:ext cx="12192001" cy="48006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tint val="66000"/>
                  <a:satMod val="160000"/>
                </a:schemeClr>
              </a:gs>
              <a:gs pos="50000">
                <a:schemeClr val="accent1">
                  <a:lumMod val="50000"/>
                  <a:tint val="44500"/>
                  <a:satMod val="160000"/>
                </a:schemeClr>
              </a:gs>
              <a:gs pos="100000">
                <a:schemeClr val="accent1">
                  <a:lumMod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ручное управление 6"/>
          <p:cNvSpPr/>
          <p:nvPr/>
        </p:nvSpPr>
        <p:spPr>
          <a:xfrm>
            <a:off x="6229477" y="-11846"/>
            <a:ext cx="5962525" cy="181210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6606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6400"/>
              <a:gd name="connsiteY0" fmla="*/ 0 h 10092"/>
              <a:gd name="connsiteX1" fmla="*/ 16400 w 16400"/>
              <a:gd name="connsiteY1" fmla="*/ 92 h 10092"/>
              <a:gd name="connsiteX2" fmla="*/ 16400 w 16400"/>
              <a:gd name="connsiteY2" fmla="*/ 6698 h 10092"/>
              <a:gd name="connsiteX3" fmla="*/ 8400 w 16400"/>
              <a:gd name="connsiteY3" fmla="*/ 10092 h 10092"/>
              <a:gd name="connsiteX4" fmla="*/ 0 w 16400"/>
              <a:gd name="connsiteY4" fmla="*/ 0 h 10092"/>
              <a:gd name="connsiteX0" fmla="*/ 0 w 16400"/>
              <a:gd name="connsiteY0" fmla="*/ 0 h 8730"/>
              <a:gd name="connsiteX1" fmla="*/ 16400 w 16400"/>
              <a:gd name="connsiteY1" fmla="*/ 92 h 8730"/>
              <a:gd name="connsiteX2" fmla="*/ 16400 w 16400"/>
              <a:gd name="connsiteY2" fmla="*/ 6698 h 8730"/>
              <a:gd name="connsiteX3" fmla="*/ 3749 w 16400"/>
              <a:gd name="connsiteY3" fmla="*/ 8730 h 8730"/>
              <a:gd name="connsiteX4" fmla="*/ 0 w 16400"/>
              <a:gd name="connsiteY4" fmla="*/ 0 h 8730"/>
              <a:gd name="connsiteX0" fmla="*/ 0 w 9752"/>
              <a:gd name="connsiteY0" fmla="*/ 51 h 9895"/>
              <a:gd name="connsiteX1" fmla="*/ 9752 w 9752"/>
              <a:gd name="connsiteY1" fmla="*/ 0 h 9895"/>
              <a:gd name="connsiteX2" fmla="*/ 9752 w 9752"/>
              <a:gd name="connsiteY2" fmla="*/ 7567 h 9895"/>
              <a:gd name="connsiteX3" fmla="*/ 2038 w 9752"/>
              <a:gd name="connsiteY3" fmla="*/ 9895 h 9895"/>
              <a:gd name="connsiteX4" fmla="*/ 0 w 9752"/>
              <a:gd name="connsiteY4" fmla="*/ 51 h 9895"/>
              <a:gd name="connsiteX0" fmla="*/ 0 w 9631"/>
              <a:gd name="connsiteY0" fmla="*/ 131 h 10000"/>
              <a:gd name="connsiteX1" fmla="*/ 9631 w 9631"/>
              <a:gd name="connsiteY1" fmla="*/ 0 h 10000"/>
              <a:gd name="connsiteX2" fmla="*/ 9631 w 9631"/>
              <a:gd name="connsiteY2" fmla="*/ 7647 h 10000"/>
              <a:gd name="connsiteX3" fmla="*/ 1721 w 9631"/>
              <a:gd name="connsiteY3" fmla="*/ 10000 h 10000"/>
              <a:gd name="connsiteX4" fmla="*/ 0 w 9631"/>
              <a:gd name="connsiteY4" fmla="*/ 13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31" h="10000">
                <a:moveTo>
                  <a:pt x="0" y="131"/>
                </a:moveTo>
                <a:lnTo>
                  <a:pt x="9631" y="0"/>
                </a:lnTo>
                <a:lnTo>
                  <a:pt x="9631" y="7647"/>
                </a:lnTo>
                <a:lnTo>
                  <a:pt x="1721" y="10000"/>
                </a:lnTo>
                <a:lnTo>
                  <a:pt x="0" y="131"/>
                </a:lnTo>
                <a:close/>
              </a:path>
            </a:pathLst>
          </a:custGeom>
          <a:solidFill>
            <a:srgbClr val="163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6615123" y="414338"/>
            <a:ext cx="5272087" cy="8789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ФАКТЫ И </a:t>
            </a:r>
            <a:r>
              <a:rPr lang="ru-RU" sz="3600" dirty="0" smtClean="0"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ЦИФРЫ 2015</a:t>
            </a:r>
            <a:endParaRPr lang="ru-RU" sz="3600" dirty="0">
              <a:solidFill>
                <a:schemeClr val="bg1"/>
              </a:solidFill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6" name="Рисунок 1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1" y="303846"/>
            <a:ext cx="4187190" cy="88201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1450" y="2060000"/>
            <a:ext cx="1171575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latin typeface="Calibri" panose="020F0502020204030204" pitchFamily="34" charset="0"/>
              </a:rPr>
              <a:t>Более </a:t>
            </a:r>
            <a:r>
              <a:rPr lang="ru-RU" sz="2000" b="1" u="sng" dirty="0">
                <a:latin typeface="Calibri" panose="020F0502020204030204" pitchFamily="34" charset="0"/>
              </a:rPr>
              <a:t>300 </a:t>
            </a:r>
            <a:r>
              <a:rPr lang="ru-RU" sz="2000" dirty="0">
                <a:latin typeface="Calibri" panose="020F0502020204030204" pitchFamily="34" charset="0"/>
              </a:rPr>
              <a:t>человек приняли участие в мероприятиях </a:t>
            </a:r>
            <a:r>
              <a:rPr lang="ru-RU" sz="2000" dirty="0" smtClean="0">
                <a:latin typeface="Calibri" panose="020F0502020204030204" pitchFamily="34" charset="0"/>
              </a:rPr>
              <a:t>комитета.</a:t>
            </a:r>
            <a:endParaRPr lang="ru-RU" sz="2000" dirty="0">
              <a:latin typeface="Calibri" panose="020F0502020204030204" pitchFamily="34" charset="0"/>
            </a:endParaRPr>
          </a:p>
          <a:p>
            <a:endParaRPr lang="ru-RU" sz="2000" dirty="0">
              <a:latin typeface="Calibri" panose="020F0502020204030204" pitchFamily="34" charset="0"/>
            </a:endParaRPr>
          </a:p>
          <a:p>
            <a:r>
              <a:rPr lang="ru-RU" sz="2000" dirty="0">
                <a:latin typeface="Calibri" panose="020F0502020204030204" pitchFamily="34" charset="0"/>
              </a:rPr>
              <a:t>США, Бразилия, Мексика, Казахстан, Узбекистан, Украина, Польша, российские регионы – география гостей мероприятий </a:t>
            </a:r>
            <a:r>
              <a:rPr lang="ru-RU" sz="2000" dirty="0" smtClean="0">
                <a:latin typeface="Calibri" panose="020F0502020204030204" pitchFamily="34" charset="0"/>
              </a:rPr>
              <a:t>комитета.</a:t>
            </a:r>
            <a:endParaRPr lang="ru-RU" sz="2000" dirty="0">
              <a:latin typeface="Calibri" panose="020F0502020204030204" pitchFamily="34" charset="0"/>
            </a:endParaRPr>
          </a:p>
          <a:p>
            <a:endParaRPr lang="ru-RU" sz="2000" dirty="0">
              <a:latin typeface="Calibri" panose="020F0502020204030204" pitchFamily="34" charset="0"/>
            </a:endParaRPr>
          </a:p>
          <a:p>
            <a:r>
              <a:rPr lang="ru-RU" sz="2000" dirty="0">
                <a:latin typeface="Calibri" panose="020F0502020204030204" pitchFamily="34" charset="0"/>
              </a:rPr>
              <a:t>Мероприятия проводились в партнерстве </a:t>
            </a:r>
            <a:r>
              <a:rPr lang="ru-RU" sz="2000" dirty="0" smtClean="0">
                <a:latin typeface="Calibri" panose="020F0502020204030204" pitchFamily="34" charset="0"/>
              </a:rPr>
              <a:t>с: </a:t>
            </a:r>
            <a:endParaRPr lang="ru-RU" sz="2000" dirty="0">
              <a:latin typeface="Calibri" panose="020F0502020204030204" pitchFamily="34" charset="0"/>
            </a:endParaRP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000" b="1" dirty="0" smtClean="0">
                <a:latin typeface="Calibri" panose="020F0502020204030204" pitchFamily="34" charset="0"/>
              </a:rPr>
              <a:t>Фондом </a:t>
            </a:r>
            <a:r>
              <a:rPr lang="ru-RU" sz="2000" b="1" dirty="0">
                <a:latin typeface="Calibri" panose="020F0502020204030204" pitchFamily="34" charset="0"/>
              </a:rPr>
              <a:t>ИСЭПИ,  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000" b="1" dirty="0">
                <a:latin typeface="Calibri" panose="020F0502020204030204" pitchFamily="34" charset="0"/>
              </a:rPr>
              <a:t>Евразийской комиссией,  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000" b="1" dirty="0">
                <a:latin typeface="Calibri" panose="020F0502020204030204" pitchFamily="34" charset="0"/>
              </a:rPr>
              <a:t>отделением общественных наук РАН, 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000" b="1" dirty="0">
                <a:latin typeface="Calibri" panose="020F0502020204030204" pitchFamily="34" charset="0"/>
              </a:rPr>
              <a:t>факультетом мировой политики МГУ,  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000" b="1" dirty="0">
                <a:latin typeface="Calibri" panose="020F0502020204030204" pitchFamily="34" charset="0"/>
              </a:rPr>
              <a:t>факультетом коммуникаций, медиа и дизайна Высшей школы экономики, Общественной палатой РФ</a:t>
            </a:r>
            <a:r>
              <a:rPr lang="ru-RU" sz="2000" b="1" dirty="0" smtClean="0">
                <a:latin typeface="Calibri" panose="020F0502020204030204" pitchFamily="34" charset="0"/>
              </a:rPr>
              <a:t>.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ru-RU" sz="2000" b="1" dirty="0">
              <a:latin typeface="Calibri" panose="020F0502020204030204" pitchFamily="34" charset="0"/>
            </a:endParaRPr>
          </a:p>
          <a:p>
            <a:r>
              <a:rPr lang="ru-RU" sz="2000" b="1" dirty="0" smtClean="0">
                <a:latin typeface="Calibri" panose="020F0502020204030204" pitchFamily="34" charset="0"/>
              </a:rPr>
              <a:t>Ведомости</a:t>
            </a:r>
            <a:r>
              <a:rPr lang="ru-RU" sz="2000" b="1" dirty="0">
                <a:latin typeface="Calibri" panose="020F0502020204030204" pitchFamily="34" charset="0"/>
              </a:rPr>
              <a:t>, Коммерсант, РБК, Gazeta.ru,  Znak.com, РИА  Ura.ru, Центр политического анализа, Дождь, РБК-ТВ </a:t>
            </a:r>
            <a:r>
              <a:rPr lang="ru-RU" sz="2000" dirty="0">
                <a:latin typeface="Calibri" panose="020F0502020204030204" pitchFamily="34" charset="0"/>
              </a:rPr>
              <a:t>– эти и другие СМИ освещали деятельность комитета.</a:t>
            </a:r>
            <a:endParaRPr lang="ru-RU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93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4819" y="3429000"/>
            <a:ext cx="7766936" cy="2995739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8B370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КОМИТЕТ </a:t>
            </a:r>
            <a:r>
              <a:rPr lang="ru-RU" sz="2800" dirty="0">
                <a:solidFill>
                  <a:srgbClr val="8B370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 ПОЛИТИЧЕСКИМ ТЕХНОЛОГИЯМ РАСО</a:t>
            </a:r>
          </a:p>
          <a:p>
            <a:pPr algn="ctr"/>
            <a:r>
              <a:rPr lang="ru-RU" sz="2800" dirty="0">
                <a:solidFill>
                  <a:srgbClr val="8B370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                                                                                                                                                                      www.politteh.ru</a:t>
            </a:r>
          </a:p>
          <a:p>
            <a:pPr algn="ctr"/>
            <a:r>
              <a:rPr lang="ru-RU" sz="2800" dirty="0">
                <a:solidFill>
                  <a:srgbClr val="8B370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                                                                                                                                          politconsultant_raso@gmail.com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360" y="546734"/>
            <a:ext cx="5525288" cy="11559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357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Другая 3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7CB5E0"/>
      </a:accent1>
      <a:accent2>
        <a:srgbClr val="164161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226292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419</TotalTime>
  <Words>432</Words>
  <Application>Microsoft Office PowerPoint</Application>
  <PresentationFormat>Широкоэкранный</PresentationFormat>
  <Paragraphs>61</Paragraphs>
  <Slides>7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 Unicode MS</vt:lpstr>
      <vt:lpstr>Arial</vt:lpstr>
      <vt:lpstr>Calibri</vt:lpstr>
      <vt:lpstr>Trebuchet MS</vt:lpstr>
      <vt:lpstr>Wingdings</vt:lpstr>
      <vt:lpstr>Wingdings 3</vt:lpstr>
      <vt:lpstr>Грань</vt:lpstr>
      <vt:lpstr>ФАКТЫ И ЦИФРЫ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43</cp:revision>
  <dcterms:created xsi:type="dcterms:W3CDTF">2015-08-16T20:17:54Z</dcterms:created>
  <dcterms:modified xsi:type="dcterms:W3CDTF">2015-12-15T21:57:34Z</dcterms:modified>
</cp:coreProperties>
</file>